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9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9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9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9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A0E14"/>
            </a:gs>
            <a:gs pos="100000">
              <a:srgbClr val="0D060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589520" y="-1371600"/>
            <a:ext cx="6400800" cy="6400800"/>
          </a:xfrm>
          <a:prstGeom prst="ellipse">
            <a:avLst/>
          </a:prstGeom>
          <a:solidFill>
            <a:srgbClr val="2A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869680" y="3383280"/>
            <a:ext cx="5120640" cy="5120640"/>
          </a:xfrm>
          <a:prstGeom prst="ellipse">
            <a:avLst/>
          </a:prstGeom>
          <a:solidFill>
            <a:srgbClr val="2A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54864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 spc="40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2026.08.18  ·  无锡运河汇  ·  大运茶空间</a:t>
            </a:r>
            <a:endParaRPr sz="1100" b="0" i="0" spc="40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914400" y="1051560"/>
            <a:ext cx="1645920" cy="0"/>
          </a:xfrm>
          <a:prstGeom prst="line">
            <a:avLst/>
          </a:prstGeom>
          <a:ln w="12700">
            <a:solidFill>
              <a:srgbClr val="D4AF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14400" y="2103120"/>
            <a:ext cx="10058400" cy="1371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64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重生之路</a:t>
            </a:r>
            <a:endParaRPr sz="64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338328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spc="600">
                <a:solidFill>
                  <a:srgbClr val="B8965A"/>
                </a:solidFill>
                <a:latin typeface="微软雅黑"/>
                <a:ea typeface="微软雅黑"/>
                <a:cs typeface="微软雅黑"/>
              </a:rPr>
              <a:t>THE PATH OF RENAISSANCE</a:t>
            </a:r>
            <a:endParaRPr sz="1200" b="0" i="0" spc="600">
              <a:solidFill>
                <a:srgbClr val="B896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4023360"/>
            <a:ext cx="914400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超级个体赋能与资源激活</a:t>
            </a:r>
            <a:endParaRPr sz="2200" b="0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466344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300" b="0" i="0" spc="600">
                <a:solidFill>
                  <a:srgbClr val="A89A96"/>
                </a:solidFill>
                <a:latin typeface="微软雅黑"/>
                <a:ea typeface="微软雅黑"/>
                <a:cs typeface="微软雅黑"/>
              </a:rPr>
              <a:t>私董会</a:t>
            </a:r>
            <a:endParaRPr lang="zh-CN" sz="1300" b="0" i="0" spc="600">
              <a:solidFill>
                <a:srgbClr val="A89A96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0" name="Connector 9"/>
          <p:cNvCxnSpPr/>
          <p:nvPr/>
        </p:nvCxnSpPr>
        <p:spPr>
          <a:xfrm>
            <a:off x="914400" y="6217920"/>
            <a:ext cx="10332720" cy="0"/>
          </a:xfrm>
          <a:prstGeom prst="line">
            <a:avLst/>
          </a:prstGeom>
          <a:ln w="6350">
            <a:solidFill>
              <a:srgbClr val="5C4E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14400" y="630936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 spc="800">
                <a:solidFill>
                  <a:srgbClr val="5C4E4E"/>
                </a:solidFill>
                <a:latin typeface="微软雅黑"/>
                <a:ea typeface="微软雅黑"/>
                <a:cs typeface="微软雅黑"/>
              </a:rPr>
              <a:t>ZHAO QINGYA</a:t>
            </a:r>
            <a:endParaRPr sz="900" b="0" i="0" spc="800">
              <a:solidFill>
                <a:srgbClr val="5C4E4E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A0E14"/>
            </a:gs>
            <a:gs pos="100000">
              <a:srgbClr val="0D060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412480" y="-1188719"/>
            <a:ext cx="5120640" cy="5120640"/>
          </a:xfrm>
          <a:prstGeom prst="ellipse">
            <a:avLst/>
          </a:prstGeom>
          <a:solidFill>
            <a:srgbClr val="2A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9144000" cy="1371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80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赵卿雅</a:t>
            </a:r>
            <a:endParaRPr sz="80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960120" y="3063240"/>
            <a:ext cx="2240280" cy="0"/>
          </a:xfrm>
          <a:prstGeom prst="line">
            <a:avLst/>
          </a:prstGeom>
          <a:ln w="19050">
            <a:solidFill>
              <a:srgbClr val="D4AF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14400" y="3383280"/>
            <a:ext cx="914400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从传统制造业走向产业AI升级的新一代操盘者</a:t>
            </a:r>
            <a:endParaRPr sz="1800" b="0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438912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400" b="0" i="0">
                <a:solidFill>
                  <a:srgbClr val="A89A96"/>
                </a:solidFill>
                <a:latin typeface="微软雅黑"/>
                <a:ea typeface="微软雅黑"/>
                <a:cs typeface="微软雅黑"/>
              </a:rPr>
              <a:t>制造业接班人</a:t>
            </a:r>
            <a:r>
              <a:rPr sz="1400" b="0" i="0">
                <a:solidFill>
                  <a:srgbClr val="5C4E4E"/>
                </a:solidFill>
                <a:latin typeface="微软雅黑"/>
                <a:ea typeface="微软雅黑"/>
                <a:cs typeface="微软雅黑"/>
              </a:rPr>
              <a:t>    ·    </a:t>
            </a:r>
            <a:r>
              <a:rPr sz="1400" b="0" i="0">
                <a:solidFill>
                  <a:srgbClr val="A89A96"/>
                </a:solidFill>
                <a:latin typeface="微软雅黑"/>
                <a:ea typeface="微软雅黑"/>
                <a:cs typeface="微软雅黑"/>
              </a:rPr>
              <a:t>产业AI升级实践者</a:t>
            </a:r>
            <a:r>
              <a:rPr sz="1400" b="0" i="0">
                <a:solidFill>
                  <a:srgbClr val="5C4E4E"/>
                </a:solidFill>
                <a:latin typeface="微软雅黑"/>
                <a:ea typeface="微软雅黑"/>
                <a:cs typeface="微软雅黑"/>
              </a:rPr>
              <a:t>    ·    </a:t>
            </a:r>
            <a:r>
              <a:rPr sz="1400" b="0" i="0">
                <a:solidFill>
                  <a:srgbClr val="A89A96"/>
                </a:solidFill>
                <a:latin typeface="微软雅黑"/>
                <a:ea typeface="微软雅黑"/>
                <a:cs typeface="微软雅黑"/>
              </a:rPr>
              <a:t>女性成长同行者</a:t>
            </a:r>
            <a:endParaRPr sz="1400" b="0" i="0">
              <a:solidFill>
                <a:srgbClr val="A89A96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7" name="Connector 6"/>
          <p:cNvCxnSpPr/>
          <p:nvPr/>
        </p:nvCxnSpPr>
        <p:spPr>
          <a:xfrm>
            <a:off x="914400" y="5577840"/>
            <a:ext cx="914400" cy="0"/>
          </a:xfrm>
          <a:prstGeom prst="line">
            <a:avLst/>
          </a:prstGeom>
          <a:ln w="9525">
            <a:solidFill>
              <a:srgbClr val="D4AF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14400" y="5760720"/>
            <a:ext cx="9144000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A89A96"/>
                </a:solidFill>
                <a:latin typeface="微软雅黑"/>
                <a:ea typeface="微软雅黑"/>
                <a:cs typeface="微软雅黑"/>
              </a:rPr>
              <a:t>让资源在真实产业问题中有序流动，</a:t>
            </a:r>
            <a:endParaRPr sz="1300" b="0" i="1">
              <a:solidFill>
                <a:srgbClr val="A89A96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A89A96"/>
                </a:solidFill>
                <a:latin typeface="微软雅黑"/>
                <a:ea typeface="微软雅黑"/>
                <a:cs typeface="微软雅黑"/>
              </a:rPr>
              <a:t>让更多传统企业和产业女性走向新的增长。</a:t>
            </a:r>
            <a:endParaRPr sz="1300" b="0" i="1">
              <a:solidFill>
                <a:srgbClr val="A89A96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A0E14"/>
            </a:gs>
            <a:gs pos="100000">
              <a:srgbClr val="0D060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686800" y="3200400"/>
            <a:ext cx="5486400" cy="5486400"/>
          </a:xfrm>
          <a:prstGeom prst="ellipse">
            <a:avLst/>
          </a:prstGeom>
          <a:solidFill>
            <a:srgbClr val="2A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914400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我的身份来自三个真实场景里</a:t>
            </a:r>
            <a:endParaRPr sz="28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960120" y="1371600"/>
            <a:ext cx="1325880" cy="0"/>
          </a:xfrm>
          <a:prstGeom prst="line">
            <a:avLst/>
          </a:prstGeom>
          <a:ln w="12700">
            <a:solidFill>
              <a:srgbClr val="D4AF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14400" y="2011680"/>
            <a:ext cx="137160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6000" b="1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6000" b="1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77440" y="2240280"/>
            <a:ext cx="3657600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在工厂里</a:t>
            </a:r>
            <a:endParaRPr sz="34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5920" y="3017520"/>
            <a:ext cx="137160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6000" b="1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6000" b="1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08960" y="3246120"/>
            <a:ext cx="3657600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在项目里</a:t>
            </a:r>
            <a:endParaRPr sz="34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77440" y="4023360"/>
            <a:ext cx="137160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6000" b="1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6000" b="1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0480" y="4251960"/>
            <a:ext cx="3657600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在人群里</a:t>
            </a:r>
            <a:endParaRPr sz="34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1" name="Connector 10"/>
          <p:cNvCxnSpPr/>
          <p:nvPr/>
        </p:nvCxnSpPr>
        <p:spPr>
          <a:xfrm>
            <a:off x="914400" y="5486400"/>
            <a:ext cx="914400" cy="0"/>
          </a:xfrm>
          <a:prstGeom prst="line">
            <a:avLst/>
          </a:prstGeom>
          <a:ln w="9525">
            <a:solidFill>
              <a:srgbClr val="D4AF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4400" y="5669280"/>
            <a:ext cx="1005840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1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我不是从概念里走向产业，而是从产业现场里重新理解技术与人。</a:t>
            </a:r>
            <a:endParaRPr sz="1400" b="0" i="1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A0E14"/>
            </a:gs>
            <a:gs pos="100000">
              <a:srgbClr val="0D060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686800" y="4572000"/>
            <a:ext cx="4572000" cy="4572000"/>
          </a:xfrm>
          <a:prstGeom prst="ellipse">
            <a:avLst/>
          </a:prstGeom>
          <a:solidFill>
            <a:srgbClr val="2A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spc="50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产业底盘</a:t>
            </a:r>
            <a:endParaRPr sz="1200" b="0" i="0" spc="50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058400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35年制造业底盘</a:t>
            </a:r>
            <a:endParaRPr sz="48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228600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A89A96"/>
                </a:solidFill>
                <a:latin typeface="微软雅黑"/>
                <a:ea typeface="微软雅黑"/>
                <a:cs typeface="微软雅黑"/>
              </a:rPr>
              <a:t>升级不能只谈技术</a:t>
            </a:r>
            <a:endParaRPr sz="2000" b="0" i="0">
              <a:solidFill>
                <a:srgbClr val="A89A96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6" name="Connector 5"/>
          <p:cNvCxnSpPr/>
          <p:nvPr/>
        </p:nvCxnSpPr>
        <p:spPr>
          <a:xfrm>
            <a:off x="960120" y="2926080"/>
            <a:ext cx="868680" cy="0"/>
          </a:xfrm>
          <a:prstGeom prst="line">
            <a:avLst/>
          </a:prstGeom>
          <a:ln w="9525">
            <a:solidFill>
              <a:srgbClr val="D4AF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14400" y="320040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无锡市胜特石化配件有限公司</a:t>
            </a:r>
            <a:endParaRPr sz="1500" b="1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3657600"/>
            <a:ext cx="6858000" cy="6400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89A96"/>
                </a:solidFill>
                <a:latin typeface="微软雅黑"/>
                <a:ea typeface="微软雅黑"/>
                <a:cs typeface="微软雅黑"/>
              </a:rPr>
              <a:t>成立于1992年，长期深耕石化配件制造领域，产品服务于石油化工、电力、机械、冶金、船舶等行业。</a:t>
            </a:r>
            <a:endParaRPr sz="1200" b="0" i="0">
              <a:solidFill>
                <a:srgbClr val="A89A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4663440"/>
            <a:ext cx="7315200" cy="1645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60000"/>
              </a:lnSpc>
              <a:spcAft>
                <a:spcPts val="400"/>
              </a:spcAft>
            </a:pPr>
            <a:r>
              <a:rPr sz="1000" b="0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◆  </a:t>
            </a:r>
            <a:r>
              <a:rPr sz="1300" b="0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通过 ISO9001 质量管理体系认证</a:t>
            </a:r>
            <a:endParaRPr sz="1300" b="0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ct val="160000"/>
              </a:lnSpc>
              <a:spcAft>
                <a:spcPts val="400"/>
              </a:spcAft>
            </a:pPr>
            <a:r>
              <a:rPr sz="1000" b="0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◆  </a:t>
            </a:r>
            <a:r>
              <a:rPr sz="1300" b="0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曾获国家高新技术企业、省级专精特新企业等资质</a:t>
            </a:r>
            <a:endParaRPr sz="1300" b="0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ct val="160000"/>
              </a:lnSpc>
              <a:spcAft>
                <a:spcPts val="400"/>
              </a:spcAft>
            </a:pPr>
            <a:r>
              <a:rPr sz="1000" b="0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◆  </a:t>
            </a:r>
            <a:r>
              <a:rPr sz="1300" b="0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服务中石化、中石油、中海油、壳牌、美孚等客户</a:t>
            </a:r>
            <a:endParaRPr sz="1300" b="0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ct val="160000"/>
              </a:lnSpc>
              <a:spcAft>
                <a:spcPts val="400"/>
              </a:spcAft>
            </a:pPr>
            <a:r>
              <a:rPr sz="1000" b="0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◆  </a:t>
            </a:r>
            <a:r>
              <a:rPr sz="1300" b="0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参与过滤器相关国家标准制定</a:t>
            </a:r>
            <a:endParaRPr sz="1300" b="0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A0E14"/>
            </a:gs>
            <a:gs pos="100000">
              <a:srgbClr val="0D060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828800" y="4114800"/>
            <a:ext cx="4572000" cy="4572000"/>
          </a:xfrm>
          <a:prstGeom prst="ellipse">
            <a:avLst/>
          </a:prstGeom>
          <a:solidFill>
            <a:srgbClr val="2A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spc="50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成长转折</a:t>
            </a:r>
            <a:endParaRPr sz="1200" b="0" i="0" spc="50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058400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投资失败，让我真正理解商业的底层逻辑</a:t>
            </a:r>
            <a:endParaRPr sz="36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960120" y="2286000"/>
            <a:ext cx="868680" cy="0"/>
          </a:xfrm>
          <a:prstGeom prst="line">
            <a:avLst/>
          </a:prstGeom>
          <a:ln w="9525">
            <a:solidFill>
              <a:srgbClr val="D4AF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14400" y="2560320"/>
            <a:ext cx="914400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1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人永远赚不到认知以外的钱。</a:t>
            </a:r>
            <a:endParaRPr sz="1900" b="0" i="1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3474720"/>
            <a:ext cx="10058400" cy="2560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80000"/>
              </a:lnSpc>
              <a:spcAft>
                <a:spcPts val="1000"/>
              </a:spcAft>
            </a:pPr>
            <a:r>
              <a:rPr sz="1600" b="0" i="0" strike="sngStrike">
                <a:solidFill>
                  <a:srgbClr val="5C4E4E"/>
                </a:solidFill>
                <a:latin typeface="微软雅黑"/>
                <a:ea typeface="微软雅黑"/>
                <a:cs typeface="微软雅黑"/>
              </a:rPr>
              <a:t>只看风口</a:t>
            </a:r>
            <a:r>
              <a:rPr sz="1600" b="0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   →   </a:t>
            </a:r>
            <a:r>
              <a:rPr sz="1600" b="0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看政策周期、资金结构和回款路径</a:t>
            </a:r>
            <a:endParaRPr sz="1600" b="0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ct val="180000"/>
              </a:lnSpc>
              <a:spcAft>
                <a:spcPts val="1000"/>
              </a:spcAft>
            </a:pPr>
            <a:r>
              <a:rPr sz="1600" b="0" i="0" strike="sngStrike">
                <a:solidFill>
                  <a:srgbClr val="5C4E4E"/>
                </a:solidFill>
                <a:latin typeface="微软雅黑"/>
                <a:ea typeface="微软雅黑"/>
                <a:cs typeface="微软雅黑"/>
              </a:rPr>
              <a:t>只靠资源</a:t>
            </a:r>
            <a:r>
              <a:rPr sz="1600" b="0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   →   </a:t>
            </a:r>
            <a:r>
              <a:rPr sz="1600" b="0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看团队能力、财务监管和风险边界</a:t>
            </a:r>
            <a:endParaRPr sz="1600" b="0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ct val="180000"/>
              </a:lnSpc>
              <a:spcAft>
                <a:spcPts val="1000"/>
              </a:spcAft>
            </a:pPr>
            <a:r>
              <a:rPr sz="1600" b="0" i="0" strike="sngStrike">
                <a:solidFill>
                  <a:srgbClr val="5C4E4E"/>
                </a:solidFill>
                <a:latin typeface="微软雅黑"/>
                <a:ea typeface="微软雅黑"/>
                <a:cs typeface="微软雅黑"/>
              </a:rPr>
              <a:t>只大投入</a:t>
            </a:r>
            <a:r>
              <a:rPr sz="1600" b="0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   →   </a:t>
            </a:r>
            <a:r>
              <a:rPr sz="1600" b="0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更可控、更贴近市场需求的分布式业务</a:t>
            </a:r>
            <a:endParaRPr sz="1600" b="0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A0E14"/>
            </a:gs>
            <a:gs pos="100000">
              <a:srgbClr val="0D060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3172968" y="548639"/>
            <a:ext cx="5852160" cy="5852160"/>
          </a:xfrm>
          <a:prstGeom prst="ellipse">
            <a:avLst/>
          </a:prstGeom>
          <a:solidFill>
            <a:srgbClr val="2A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spc="50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AI 方法论</a:t>
            </a:r>
            <a:endParaRPr sz="1200" b="0" i="0" spc="50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058400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先理清问题，再谈技术落地</a:t>
            </a:r>
            <a:endParaRPr sz="32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2377440"/>
            <a:ext cx="3200400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78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理账</a:t>
            </a:r>
            <a:endParaRPr sz="78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3680" y="2377440"/>
            <a:ext cx="3200400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7800" b="1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理事</a:t>
            </a:r>
            <a:endParaRPr sz="7800" b="1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00" y="4389120"/>
            <a:ext cx="3200400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6800" b="1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理人</a:t>
            </a:r>
            <a:endParaRPr sz="6800" b="1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0" y="4389120"/>
            <a:ext cx="3200400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68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理路</a:t>
            </a:r>
            <a:endParaRPr sz="68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9" name="Connector 8"/>
          <p:cNvCxnSpPr/>
          <p:nvPr/>
        </p:nvCxnSpPr>
        <p:spPr>
          <a:xfrm>
            <a:off x="5029200" y="2560320"/>
            <a:ext cx="0" cy="2926080"/>
          </a:xfrm>
          <a:prstGeom prst="line">
            <a:avLst/>
          </a:prstGeom>
          <a:ln w="6350">
            <a:solidFill>
              <a:srgbClr val="5C4E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371600" y="4114800"/>
            <a:ext cx="8686800" cy="0"/>
          </a:xfrm>
          <a:prstGeom prst="line">
            <a:avLst/>
          </a:prstGeom>
          <a:ln w="6350">
            <a:solidFill>
              <a:srgbClr val="5C4E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14400" y="5943600"/>
            <a:ext cx="1005840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1">
                <a:solidFill>
                  <a:srgbClr val="A89A96"/>
                </a:solidFill>
                <a:latin typeface="微软雅黑"/>
                <a:ea typeface="微软雅黑"/>
                <a:cs typeface="微软雅黑"/>
              </a:rPr>
              <a:t>小步试点、稳步升级，才是大多数传统企业真正走得通的AI路径。</a:t>
            </a:r>
            <a:endParaRPr sz="1400" b="0" i="1">
              <a:solidFill>
                <a:srgbClr val="A89A96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A0E14"/>
            </a:gs>
            <a:gs pos="100000">
              <a:srgbClr val="0D060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772400" y="-1371600"/>
            <a:ext cx="4572000" cy="4572000"/>
          </a:xfrm>
          <a:prstGeom prst="ellipse">
            <a:avLst/>
          </a:prstGeom>
          <a:solidFill>
            <a:srgbClr val="2A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spc="50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想做的第一件事</a:t>
            </a:r>
            <a:endParaRPr sz="1200" b="0" i="0" spc="50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058400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搭建传承者成长社区</a:t>
            </a:r>
            <a:endParaRPr sz="36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960120" y="2011680"/>
            <a:ext cx="1325880" cy="0"/>
          </a:xfrm>
          <a:prstGeom prst="line">
            <a:avLst/>
          </a:prstGeom>
          <a:ln w="12700">
            <a:solidFill>
              <a:srgbClr val="D4AF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1645920" y="2880360"/>
            <a:ext cx="3840480" cy="685800"/>
          </a:xfrm>
          <a:prstGeom prst="line">
            <a:avLst/>
          </a:prstGeom>
          <a:ln w="5080">
            <a:solidFill>
              <a:srgbClr val="5C4E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4389120" y="2606040"/>
            <a:ext cx="1097280" cy="960120"/>
          </a:xfrm>
          <a:prstGeom prst="line">
            <a:avLst/>
          </a:prstGeom>
          <a:ln w="5080">
            <a:solidFill>
              <a:srgbClr val="5C4E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5486400" y="2971800"/>
            <a:ext cx="2103120" cy="594360"/>
          </a:xfrm>
          <a:prstGeom prst="line">
            <a:avLst/>
          </a:prstGeom>
          <a:ln w="5080">
            <a:solidFill>
              <a:srgbClr val="5C4E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2286000" y="3566160"/>
            <a:ext cx="3200400" cy="685800"/>
          </a:xfrm>
          <a:prstGeom prst="line">
            <a:avLst/>
          </a:prstGeom>
          <a:ln w="5080">
            <a:solidFill>
              <a:srgbClr val="5C4E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5486400" y="3566160"/>
            <a:ext cx="91440" cy="502920"/>
          </a:xfrm>
          <a:prstGeom prst="line">
            <a:avLst/>
          </a:prstGeom>
          <a:ln w="5080">
            <a:solidFill>
              <a:srgbClr val="5C4E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5486400" y="3566160"/>
            <a:ext cx="3474720" cy="777240"/>
          </a:xfrm>
          <a:prstGeom prst="line">
            <a:avLst/>
          </a:prstGeom>
          <a:ln w="5080">
            <a:solidFill>
              <a:srgbClr val="5C4E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5431536" y="3511296"/>
            <a:ext cx="109728" cy="109728"/>
          </a:xfrm>
          <a:prstGeom prst="ellipse">
            <a:avLst/>
          </a:prstGeom>
          <a:solidFill>
            <a:srgbClr val="D4AF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25880" y="2834640"/>
            <a:ext cx="91440" cy="91440"/>
          </a:xfrm>
          <a:prstGeom prst="ellipse">
            <a:avLst/>
          </a:prstGeom>
          <a:solidFill>
            <a:srgbClr val="F5E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54480" y="2651760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企业</a:t>
            </a:r>
            <a:r>
              <a:rPr lang="zh-CN" sz="17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主要负责人</a:t>
            </a:r>
            <a:endParaRPr lang="zh-CN" sz="17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069080" y="2560320"/>
            <a:ext cx="91440" cy="91440"/>
          </a:xfrm>
          <a:prstGeom prst="ellipse">
            <a:avLst/>
          </a:prstGeom>
          <a:solidFill>
            <a:srgbClr val="D4AF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297680" y="2377440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700" b="1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企业传承者</a:t>
            </a:r>
            <a:endParaRPr lang="zh-CN" sz="1700" b="1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7269480" y="2926080"/>
            <a:ext cx="91440" cy="91440"/>
          </a:xfrm>
          <a:prstGeom prst="ellipse">
            <a:avLst/>
          </a:prstGeom>
          <a:solidFill>
            <a:srgbClr val="F5E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79" y="2743200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制造业新力量</a:t>
            </a:r>
            <a:endParaRPr sz="17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965960" y="4206240"/>
            <a:ext cx="91440" cy="91440"/>
          </a:xfrm>
          <a:prstGeom prst="ellipse">
            <a:avLst/>
          </a:prstGeom>
          <a:solidFill>
            <a:srgbClr val="D4AF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194560" y="4023360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AI技术方</a:t>
            </a:r>
            <a:endParaRPr sz="1700" b="1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257800" y="4023360"/>
            <a:ext cx="91440" cy="91440"/>
          </a:xfrm>
          <a:prstGeom prst="ellipse">
            <a:avLst/>
          </a:prstGeom>
          <a:solidFill>
            <a:srgbClr val="F5E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0" y="3840480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政策资源方</a:t>
            </a:r>
            <a:endParaRPr sz="17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8641080" y="4297680"/>
            <a:ext cx="91440" cy="91440"/>
          </a:xfrm>
          <a:prstGeom prst="ellipse">
            <a:avLst/>
          </a:prstGeom>
          <a:solidFill>
            <a:srgbClr val="D4AF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69680" y="4114800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产业合作方</a:t>
            </a:r>
            <a:endParaRPr sz="1700" b="1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877824" y="5632704"/>
            <a:ext cx="73152" cy="73152"/>
          </a:xfrm>
          <a:prstGeom prst="ellipse">
            <a:avLst/>
          </a:prstGeom>
          <a:solidFill>
            <a:srgbClr val="D4AF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97280" y="5486400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让真实问题被看见</a:t>
            </a:r>
            <a:endParaRPr sz="1500" b="0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535424" y="5632704"/>
            <a:ext cx="73152" cy="73152"/>
          </a:xfrm>
          <a:prstGeom prst="ellipse">
            <a:avLst/>
          </a:prstGeom>
          <a:solidFill>
            <a:srgbClr val="D4AF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754880" y="5486400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让合适资源被连接</a:t>
            </a:r>
            <a:endParaRPr sz="1500" b="0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8193024" y="5632704"/>
            <a:ext cx="73152" cy="73152"/>
          </a:xfrm>
          <a:prstGeom prst="ellipse">
            <a:avLst/>
          </a:prstGeom>
          <a:solidFill>
            <a:srgbClr val="D4AF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412480" y="5486400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让转型路径被走实</a:t>
            </a:r>
            <a:endParaRPr sz="1500" b="0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A0E14"/>
            </a:gs>
            <a:gs pos="100000">
              <a:srgbClr val="0D060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731520"/>
            <a:ext cx="5486400" cy="228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6000" b="1" i="0">
                <a:solidFill>
                  <a:srgbClr val="3A2E1C"/>
                </a:solidFill>
                <a:latin typeface="微软雅黑"/>
                <a:ea typeface="微软雅黑"/>
                <a:cs typeface="微软雅黑"/>
              </a:rPr>
              <a:t>100</a:t>
            </a:r>
            <a:endParaRPr sz="16000" b="1" i="0">
              <a:solidFill>
                <a:srgbClr val="3A2E1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188720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spc="50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想做的第二件事</a:t>
            </a:r>
            <a:endParaRPr sz="1200" b="0" i="0" spc="50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74720" y="1645920"/>
            <a:ext cx="822960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家制造企业迈出AI第一步</a:t>
            </a:r>
            <a:endParaRPr sz="34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3520440" y="2743200"/>
            <a:ext cx="1508760" cy="0"/>
          </a:xfrm>
          <a:prstGeom prst="line">
            <a:avLst/>
          </a:prstGeom>
          <a:ln w="12700">
            <a:solidFill>
              <a:srgbClr val="D4AF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868680" y="4910328"/>
            <a:ext cx="91440" cy="91440"/>
          </a:xfrm>
          <a:prstGeom prst="ellipse">
            <a:avLst/>
          </a:prstGeom>
          <a:solidFill>
            <a:srgbClr val="D4AF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4800600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客户资料库</a:t>
            </a:r>
            <a:endParaRPr sz="16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Oval 7"/>
          <p:cNvSpPr/>
          <p:nvPr/>
        </p:nvSpPr>
        <p:spPr>
          <a:xfrm>
            <a:off x="2697480" y="4453128"/>
            <a:ext cx="91440" cy="91440"/>
          </a:xfrm>
          <a:prstGeom prst="ellipse">
            <a:avLst/>
          </a:prstGeom>
          <a:solidFill>
            <a:srgbClr val="D4AF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26080" y="4343400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报价流程优化</a:t>
            </a:r>
            <a:endParaRPr sz="16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526280" y="3995928"/>
            <a:ext cx="91440" cy="91440"/>
          </a:xfrm>
          <a:prstGeom prst="ellipse">
            <a:avLst/>
          </a:prstGeom>
          <a:solidFill>
            <a:srgbClr val="D4AF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0" y="3886200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企业知识库</a:t>
            </a:r>
            <a:endParaRPr sz="16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355080" y="3538728"/>
            <a:ext cx="91440" cy="91440"/>
          </a:xfrm>
          <a:prstGeom prst="ellipse">
            <a:avLst/>
          </a:prstGeom>
          <a:solidFill>
            <a:srgbClr val="D4AF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3429000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项目看板</a:t>
            </a:r>
            <a:endParaRPr sz="16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001000" y="3081528"/>
            <a:ext cx="91440" cy="91440"/>
          </a:xfrm>
          <a:prstGeom prst="ellipse">
            <a:avLst/>
          </a:prstGeom>
          <a:solidFill>
            <a:srgbClr val="D4AF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2971800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岗位SOP</a:t>
            </a:r>
            <a:endParaRPr sz="16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555480" y="2624328"/>
            <a:ext cx="91440" cy="91440"/>
          </a:xfrm>
          <a:prstGeom prst="ellipse">
            <a:avLst/>
          </a:prstGeom>
          <a:solidFill>
            <a:srgbClr val="D4AF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784080" y="2514600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销售跟进</a:t>
            </a:r>
            <a:endParaRPr sz="16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8" name="Connector 17"/>
          <p:cNvCxnSpPr/>
          <p:nvPr/>
        </p:nvCxnSpPr>
        <p:spPr>
          <a:xfrm flipV="1">
            <a:off x="914400" y="2651760"/>
            <a:ext cx="9601200" cy="2377440"/>
          </a:xfrm>
          <a:prstGeom prst="line">
            <a:avLst/>
          </a:prstGeom>
          <a:ln w="6350">
            <a:solidFill>
              <a:srgbClr val="5C4E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A0E14"/>
            </a:gs>
            <a:gs pos="100000">
              <a:srgbClr val="0D060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144000" y="0"/>
            <a:ext cx="3657600" cy="3657600"/>
          </a:xfrm>
          <a:prstGeom prst="ellipse">
            <a:avLst/>
          </a:prstGeom>
          <a:solidFill>
            <a:srgbClr val="2A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spc="50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想做的第三件事</a:t>
            </a:r>
            <a:endParaRPr sz="1200" b="0" i="0" spc="50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058400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让更多</a:t>
            </a:r>
            <a:r>
              <a:rPr lang="zh-CN" sz="34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人</a:t>
            </a:r>
            <a:r>
              <a:rPr sz="34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从幕后走到台前</a:t>
            </a:r>
            <a:endParaRPr sz="34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960120" y="2011680"/>
            <a:ext cx="1325880" cy="0"/>
          </a:xfrm>
          <a:prstGeom prst="line">
            <a:avLst/>
          </a:prstGeom>
          <a:ln w="12700">
            <a:solidFill>
              <a:srgbClr val="D4AF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14400" y="2560320"/>
            <a:ext cx="182880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能力</a:t>
            </a:r>
            <a:endParaRPr sz="3200" b="1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6080" y="2633472"/>
            <a:ext cx="8229600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A89A96"/>
                </a:solidFill>
                <a:latin typeface="微软雅黑"/>
                <a:ea typeface="微软雅黑"/>
                <a:cs typeface="微软雅黑"/>
              </a:rPr>
              <a:t>家庭经营、关系协调、资源连接、情绪稳定、长期陪伴</a:t>
            </a:r>
            <a:endParaRPr sz="1400" b="0" i="0">
              <a:solidFill>
                <a:srgbClr val="A89A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3657600"/>
            <a:ext cx="182880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价值</a:t>
            </a:r>
            <a:endParaRPr sz="3200" b="1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6080" y="3730752"/>
            <a:ext cx="8229600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A89A96"/>
                </a:solidFill>
                <a:latin typeface="微软雅黑"/>
                <a:ea typeface="微软雅黑"/>
                <a:cs typeface="微软雅黑"/>
              </a:rPr>
              <a:t>能看见别人、连接别人、成就别人，让合作关系产生长期价值</a:t>
            </a:r>
            <a:endParaRPr sz="1400" b="0" i="0">
              <a:solidFill>
                <a:srgbClr val="A89A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4754880"/>
            <a:ext cx="182880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道路</a:t>
            </a:r>
            <a:endParaRPr sz="3200" b="1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6080" y="4828032"/>
            <a:ext cx="8229600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A89A96"/>
                </a:solidFill>
                <a:latin typeface="微软雅黑"/>
                <a:ea typeface="微软雅黑"/>
                <a:cs typeface="微软雅黑"/>
              </a:rPr>
              <a:t>不是退让和讨好，而是以利他形成更强的商业策略</a:t>
            </a:r>
            <a:endParaRPr sz="1400" b="0" i="0">
              <a:solidFill>
                <a:srgbClr val="A89A96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2" name="Connector 11"/>
          <p:cNvCxnSpPr/>
          <p:nvPr/>
        </p:nvCxnSpPr>
        <p:spPr>
          <a:xfrm>
            <a:off x="914400" y="5760720"/>
            <a:ext cx="914400" cy="0"/>
          </a:xfrm>
          <a:prstGeom prst="line">
            <a:avLst/>
          </a:prstGeom>
          <a:ln w="9525">
            <a:solidFill>
              <a:srgbClr val="D4AF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14400" y="5943600"/>
            <a:ext cx="914400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1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你手里的经历，比你以为的值钱得多</a:t>
            </a:r>
            <a:endParaRPr sz="1700" b="0" i="1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A0E14"/>
            </a:gs>
            <a:gs pos="100000">
              <a:srgbClr val="0D060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087368" y="2926080"/>
            <a:ext cx="4023360" cy="4023360"/>
          </a:xfrm>
          <a:prstGeom prst="ellipse">
            <a:avLst/>
          </a:prstGeom>
          <a:solidFill>
            <a:srgbClr val="2A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355848" y="640080"/>
            <a:ext cx="5486400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牵线的人</a:t>
            </a:r>
            <a:endParaRPr sz="40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367528" y="1508760"/>
            <a:ext cx="1463040" cy="0"/>
          </a:xfrm>
          <a:prstGeom prst="line">
            <a:avLst/>
          </a:prstGeom>
          <a:ln w="12700">
            <a:solidFill>
              <a:srgbClr val="D4AF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371600" y="1737360"/>
            <a:ext cx="941832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A89A96"/>
                </a:solidFill>
                <a:latin typeface="微软雅黑"/>
                <a:ea typeface="微软雅黑"/>
                <a:cs typeface="微软雅黑"/>
              </a:rPr>
              <a:t>组建一个顾问团，有产业专家、企业顾问、AI技术团队，也有企业家资源</a:t>
            </a:r>
            <a:endParaRPr sz="1300" b="0" i="0">
              <a:solidFill>
                <a:srgbClr val="A89A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Oval 5"/>
          <p:cNvSpPr/>
          <p:nvPr/>
        </p:nvSpPr>
        <p:spPr>
          <a:xfrm>
            <a:off x="6025896" y="4864608"/>
            <a:ext cx="146304" cy="146304"/>
          </a:xfrm>
          <a:prstGeom prst="ellipse">
            <a:avLst/>
          </a:prstGeom>
          <a:solidFill>
            <a:srgbClr val="D4AF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 flipH="1" flipV="1">
            <a:off x="4098862" y="4287860"/>
            <a:ext cx="2000186" cy="649900"/>
          </a:xfrm>
          <a:prstGeom prst="line">
            <a:avLst/>
          </a:prstGeom>
          <a:ln w="6350">
            <a:solidFill>
              <a:srgbClr val="5C4E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4043998" y="4232996"/>
            <a:ext cx="109728" cy="109728"/>
          </a:xfrm>
          <a:prstGeom prst="ellipse">
            <a:avLst/>
          </a:prstGeom>
          <a:solidFill>
            <a:srgbClr val="F5E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67050" y="4080058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懂政策的人</a:t>
            </a:r>
            <a:endParaRPr sz="1400" b="0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0" name="Connector 9"/>
          <p:cNvCxnSpPr/>
          <p:nvPr/>
        </p:nvCxnSpPr>
        <p:spPr>
          <a:xfrm flipH="1" flipV="1">
            <a:off x="4862865" y="3236300"/>
            <a:ext cx="1236183" cy="1701460"/>
          </a:xfrm>
          <a:prstGeom prst="line">
            <a:avLst/>
          </a:prstGeom>
          <a:ln w="6350">
            <a:solidFill>
              <a:srgbClr val="5C4E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808001" y="3181436"/>
            <a:ext cx="109728" cy="109728"/>
          </a:xfrm>
          <a:prstGeom prst="ellipse">
            <a:avLst/>
          </a:prstGeom>
          <a:solidFill>
            <a:srgbClr val="F5E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814097" y="2914198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懂技术的人</a:t>
            </a:r>
            <a:endParaRPr sz="1400" b="0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3" name="Connector 12"/>
          <p:cNvCxnSpPr/>
          <p:nvPr/>
        </p:nvCxnSpPr>
        <p:spPr>
          <a:xfrm flipV="1">
            <a:off x="6099048" y="2834640"/>
            <a:ext cx="0" cy="2103120"/>
          </a:xfrm>
          <a:prstGeom prst="line">
            <a:avLst/>
          </a:prstGeom>
          <a:ln w="6350">
            <a:solidFill>
              <a:srgbClr val="5C4E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044184" y="2779776"/>
            <a:ext cx="109728" cy="109728"/>
          </a:xfrm>
          <a:prstGeom prst="ellipse">
            <a:avLst/>
          </a:prstGeom>
          <a:solidFill>
            <a:srgbClr val="F5E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84648" y="2468880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懂工厂的人</a:t>
            </a:r>
            <a:endParaRPr sz="1400" b="0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6" name="Connector 15"/>
          <p:cNvCxnSpPr/>
          <p:nvPr/>
        </p:nvCxnSpPr>
        <p:spPr>
          <a:xfrm flipV="1">
            <a:off x="6099048" y="3236300"/>
            <a:ext cx="1236182" cy="1701460"/>
          </a:xfrm>
          <a:prstGeom prst="line">
            <a:avLst/>
          </a:prstGeom>
          <a:ln w="6350">
            <a:solidFill>
              <a:srgbClr val="5C4E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280366" y="3181436"/>
            <a:ext cx="109728" cy="109728"/>
          </a:xfrm>
          <a:prstGeom prst="ellipse">
            <a:avLst/>
          </a:prstGeom>
          <a:solidFill>
            <a:srgbClr val="F5E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55198" y="2914198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懂管理的人</a:t>
            </a:r>
            <a:endParaRPr sz="1400" b="0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9" name="Connector 18"/>
          <p:cNvCxnSpPr/>
          <p:nvPr/>
        </p:nvCxnSpPr>
        <p:spPr>
          <a:xfrm flipV="1">
            <a:off x="6099048" y="4287860"/>
            <a:ext cx="2000185" cy="649900"/>
          </a:xfrm>
          <a:prstGeom prst="line">
            <a:avLst/>
          </a:prstGeom>
          <a:ln w="6350">
            <a:solidFill>
              <a:srgbClr val="5C4E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8044369" y="4232996"/>
            <a:ext cx="109728" cy="109728"/>
          </a:xfrm>
          <a:prstGeom prst="ellipse">
            <a:avLst/>
          </a:prstGeom>
          <a:solidFill>
            <a:srgbClr val="D4AF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02245" y="4080058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愿意尝试的企业主</a:t>
            </a:r>
            <a:endParaRPr sz="1400" b="1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4400" y="6035040"/>
            <a:ext cx="1033272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1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让对的人遇见对的人，让对的事发生</a:t>
            </a:r>
            <a:endParaRPr sz="1600" b="0" i="1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A0E14"/>
            </a:gs>
            <a:gs pos="100000">
              <a:srgbClr val="0D060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772400" y="3200400"/>
            <a:ext cx="5486400" cy="5486400"/>
          </a:xfrm>
          <a:prstGeom prst="ellipse">
            <a:avLst/>
          </a:prstGeom>
          <a:solidFill>
            <a:srgbClr val="2A18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822960"/>
            <a:ext cx="10058400" cy="6400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把个人经历转化为新的产业价值</a:t>
            </a:r>
            <a:endParaRPr sz="3000" b="1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960120" y="1645920"/>
            <a:ext cx="1325880" cy="0"/>
          </a:xfrm>
          <a:prstGeom prst="line">
            <a:avLst/>
          </a:prstGeom>
          <a:ln w="12700">
            <a:solidFill>
              <a:srgbClr val="D4AF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14400" y="2194560"/>
            <a:ext cx="9144000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80000"/>
              </a:lnSpc>
              <a:spcAft>
                <a:spcPts val="600"/>
              </a:spcAft>
            </a:pPr>
            <a:r>
              <a:rPr sz="1600" b="0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——  </a:t>
            </a:r>
            <a:r>
              <a:rPr sz="2000" b="0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从幕后走到台前</a:t>
            </a:r>
            <a:endParaRPr sz="2000" b="0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ct val="180000"/>
              </a:lnSpc>
              <a:spcAft>
                <a:spcPts val="600"/>
              </a:spcAft>
            </a:pPr>
            <a:r>
              <a:rPr sz="1600" b="0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——  </a:t>
            </a:r>
            <a:r>
              <a:rPr sz="2000" b="0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从资源走向方法</a:t>
            </a:r>
            <a:endParaRPr sz="2000" b="0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ct val="180000"/>
              </a:lnSpc>
              <a:spcAft>
                <a:spcPts val="600"/>
              </a:spcAft>
            </a:pPr>
            <a:r>
              <a:rPr sz="1600" b="0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——  </a:t>
            </a:r>
            <a:r>
              <a:rPr sz="2000" b="0" i="0">
                <a:solidFill>
                  <a:srgbClr val="F5EEE8"/>
                </a:solidFill>
                <a:latin typeface="微软雅黑"/>
                <a:ea typeface="微软雅黑"/>
                <a:cs typeface="微软雅黑"/>
              </a:rPr>
              <a:t>从个人成长走向生态协同</a:t>
            </a:r>
            <a:endParaRPr sz="2000" b="0" i="0">
              <a:solidFill>
                <a:srgbClr val="F5EEE8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6" name="Connector 5"/>
          <p:cNvCxnSpPr/>
          <p:nvPr/>
        </p:nvCxnSpPr>
        <p:spPr>
          <a:xfrm>
            <a:off x="914400" y="4480560"/>
            <a:ext cx="914400" cy="0"/>
          </a:xfrm>
          <a:prstGeom prst="line">
            <a:avLst/>
          </a:prstGeom>
          <a:ln w="9525">
            <a:solidFill>
              <a:srgbClr val="D4AF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14400" y="4663440"/>
            <a:ext cx="9144000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1">
                <a:solidFill>
                  <a:srgbClr val="A89A96"/>
                </a:solidFill>
                <a:latin typeface="微软雅黑"/>
                <a:ea typeface="微软雅黑"/>
                <a:cs typeface="微软雅黑"/>
              </a:rPr>
              <a:t>我不是靠资源变现的人，而是希望让资源在真实产业问题中有序流动的人。</a:t>
            </a:r>
            <a:endParaRPr sz="1400" b="0" i="1">
              <a:solidFill>
                <a:srgbClr val="A89A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5486400"/>
            <a:ext cx="10058400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D4AF6A"/>
                </a:solidFill>
                <a:latin typeface="微软雅黑"/>
                <a:ea typeface="微软雅黑"/>
                <a:cs typeface="微软雅黑"/>
              </a:rPr>
              <a:t>孤独不是常态，同路人才是答案</a:t>
            </a:r>
            <a:endParaRPr sz="3000" b="1" i="0">
              <a:solidFill>
                <a:srgbClr val="D4AF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0" y="6309360"/>
            <a:ext cx="22860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 spc="300">
                <a:solidFill>
                  <a:srgbClr val="5C4E4E"/>
                </a:solidFill>
                <a:latin typeface="微软雅黑"/>
                <a:ea typeface="微软雅黑"/>
                <a:cs typeface="微软雅黑"/>
              </a:rPr>
              <a:t>2026.08.18</a:t>
            </a:r>
            <a:endParaRPr sz="1100" b="0" i="0" spc="300">
              <a:solidFill>
                <a:srgbClr val="5C4E4E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1006</Words>
  <Application>WPS 演示</Application>
  <PresentationFormat>On-screen Show (4:3)</PresentationFormat>
  <Paragraphs>162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宋体</vt:lpstr>
      <vt:lpstr>Wingdings</vt:lpstr>
      <vt:lpstr>Arial</vt:lpstr>
      <vt:lpstr>微软雅黑</vt:lpstr>
      <vt:lpstr>汉仪旗黑</vt:lpstr>
      <vt:lpstr>微软雅黑</vt:lpstr>
      <vt:lpstr>Arial Unicode MS</vt:lpstr>
      <vt:lpstr>Calibri</vt:lpstr>
      <vt:lpstr>Helvetica Neue</vt:lpstr>
      <vt:lpstr>微软雅黑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心界'</cp:lastModifiedBy>
  <cp:revision>4</cp:revision>
  <dcterms:created xsi:type="dcterms:W3CDTF">2026-09-04T14:28:19Z</dcterms:created>
  <dcterms:modified xsi:type="dcterms:W3CDTF">2026-09-04T14:28:19Z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8DBA660DC8D6C1DB83D59A6A37A5069F_43</vt:lpwstr>
  </property>
  <property fmtid="{D5CDD505-2E9C-101B-9397-08002B2CF9AE}" pid="3" name="KSOProductBuildVer">
    <vt:lpwstr>2052-12.1.25205.25205</vt:lpwstr>
  </property>
</Properties>
</file>